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5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5" r:id="rId1"/>
    <p:sldMasterId id="2147483907" r:id="rId2"/>
    <p:sldMasterId id="2147484119" r:id="rId3"/>
    <p:sldMasterId id="2147484137" r:id="rId4"/>
    <p:sldMasterId id="2147484227" r:id="rId5"/>
    <p:sldMasterId id="2147484281" r:id="rId6"/>
  </p:sldMasterIdLst>
  <p:notesMasterIdLst>
    <p:notesMasterId r:id="rId31"/>
  </p:notesMasterIdLst>
  <p:handoutMasterIdLst>
    <p:handoutMasterId r:id="rId32"/>
  </p:handoutMasterIdLst>
  <p:sldIdLst>
    <p:sldId id="256" r:id="rId7"/>
    <p:sldId id="257" r:id="rId8"/>
    <p:sldId id="258" r:id="rId9"/>
    <p:sldId id="259" r:id="rId10"/>
    <p:sldId id="306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82" r:id="rId21"/>
    <p:sldId id="283" r:id="rId22"/>
    <p:sldId id="285" r:id="rId23"/>
    <p:sldId id="286" r:id="rId24"/>
    <p:sldId id="269" r:id="rId25"/>
    <p:sldId id="270" r:id="rId26"/>
    <p:sldId id="284" r:id="rId27"/>
    <p:sldId id="271" r:id="rId28"/>
    <p:sldId id="276" r:id="rId29"/>
    <p:sldId id="277" r:id="rId30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5" autoAdjust="0"/>
    <p:restoredTop sz="94660"/>
  </p:normalViewPr>
  <p:slideViewPr>
    <p:cSldViewPr snapToGrid="0">
      <p:cViewPr varScale="1">
        <p:scale>
          <a:sx n="92" d="100"/>
          <a:sy n="92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FEA8E-251E-40E4-817A-1C2C30003386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B68E1-C640-4684-BAFD-ECCA395D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A8EFA-907B-4D61-97D7-CC44283169C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B022F-1F4C-4B9D-8A91-76594E8F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2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B022F-1F4C-4B9D-8A91-76594E8F1E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94BF-71B1-4608-AA44-839D7EEED379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56C1676-3B1C-48A2-B5A0-210F0B2DF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22BA-7DDE-4674-AEA3-A23DB2BF036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891CB-9DFA-4C66-8F4C-D1403306C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1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34B75-81BA-4B35-8B01-4FB070DAD5FA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D852B-EC87-4EBD-B92E-A375FE4B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37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94BF-71B1-4608-AA44-839D7EEED379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56C1676-3B1C-48A2-B5A0-210F0B2DF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840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A85C-BCE2-49CB-A456-985F4C166E7B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A030349F-DEE3-495C-A812-925D970FA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93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0414-5130-4A61-A698-E416491DDC27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093E7-D4DA-46CE-9BCC-7A42F776C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876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544B-60A7-46FD-8F37-FEE7321EFDC7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312A9-41EF-4008-A1A8-9CC9DAB6B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535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B1B1-19FF-40F9-B0A2-3B6ABF213D9D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1DFEB88A-F00E-4A13-B4B6-009D69844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253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18D1-1A42-4F7B-BB9F-10BE52185E6F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5827B-8091-4450-824C-FEC1C6F51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849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7B87-C1B3-42CE-BE42-AAD794862C44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A0B53-D6FA-4CBC-A138-7A125E490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935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904F5-410F-4B67-87AB-AA6BC746B973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25176-749F-4BD4-9052-A8257C6FD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57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A85C-BCE2-49CB-A456-985F4C166E7B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A030349F-DEE3-495C-A812-925D970FA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50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577B-944A-4A5E-A5D5-AB10ADCCAC1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466AF-683D-41D5-9BE0-861EC9991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603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22BA-7DDE-4674-AEA3-A23DB2BF036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891CB-9DFA-4C66-8F4C-D1403306C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28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34B75-81BA-4B35-8B01-4FB070DAD5FA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D852B-EC87-4EBD-B92E-A375FE4B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563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7486-A7FA-4C27-9268-9FF2D102273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09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7D8F-30A5-43ED-A894-48F1A1AEF1C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88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B1DD-955C-4A9D-B145-9D4C743FA79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69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DDD9-A9B4-4476-9F73-813B0004B55D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2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9300-C7C0-4766-ACDA-760895F28AD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464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CDB-1C27-480E-8420-FD84154E98EF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11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9E086-C35B-473E-BF0F-DFFE3F90CB6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7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0414-5130-4A61-A698-E416491DDC27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093E7-D4DA-46CE-9BCC-7A42F776C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960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ED3A-473D-48D1-9F5E-50F3169359D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914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1CD4-5166-49EF-80DD-3E184F04434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92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28009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86743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751364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95479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71914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34091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5E9D-1936-4151-A2E6-7F956FFD3A4C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46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C9C4-6BD0-4C08-A2BF-F4079B9A5DC1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7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544B-60A7-46FD-8F37-FEE7321EFDC7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312A9-41EF-4008-A1A8-9CC9DAB6B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118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7486-A7FA-4C27-9268-9FF2D102273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499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7D8F-30A5-43ED-A894-48F1A1AEF1C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359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B1DD-955C-4A9D-B145-9D4C743FA79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626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DDD9-A9B4-4476-9F73-813B0004B55D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170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9300-C7C0-4766-ACDA-760895F28AD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958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CDB-1C27-480E-8420-FD84154E98EF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289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9E086-C35B-473E-BF0F-DFFE3F90CB6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333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ED3A-473D-48D1-9F5E-50F3169359D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315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1CD4-5166-49EF-80DD-3E184F04434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036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746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B1B1-19FF-40F9-B0A2-3B6ABF213D9D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1DFEB88A-F00E-4A13-B4B6-009D69844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9465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686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030997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9142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69784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24904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5E9D-1936-4151-A2E6-7F956FFD3A4C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19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C9C4-6BD0-4C08-A2BF-F4079B9A5DC1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954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7486-A7FA-4C27-9268-9FF2D102273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264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7D8F-30A5-43ED-A894-48F1A1AEF1C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515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B1DD-955C-4A9D-B145-9D4C743FA79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1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18D1-1A42-4F7B-BB9F-10BE52185E6F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5827B-8091-4450-824C-FEC1C6F51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2576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DDD9-A9B4-4476-9F73-813B0004B55D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228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9300-C7C0-4766-ACDA-760895F28AD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335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CDB-1C27-480E-8420-FD84154E98EF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07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9E086-C35B-473E-BF0F-DFFE3F90CB6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601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ED3A-473D-48D1-9F5E-50F3169359D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062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1CD4-5166-49EF-80DD-3E184F04434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752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4337"/>
      </p:ext>
    </p:extLst>
  </p:cSld>
  <p:clrMapOvr>
    <a:masterClrMapping/>
  </p:clrMapOvr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45563"/>
      </p:ext>
    </p:extLst>
  </p:cSld>
  <p:clrMapOvr>
    <a:masterClrMapping/>
  </p:clrMapOvr>
  <p:hf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53711"/>
      </p:ext>
    </p:extLst>
  </p:cSld>
  <p:clrMapOvr>
    <a:masterClrMapping/>
  </p:clrMapOvr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232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7B87-C1B3-42CE-BE42-AAD794862C44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A0B53-D6FA-4CBC-A138-7A125E490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0407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71023"/>
      </p:ext>
    </p:extLst>
  </p:cSld>
  <p:clrMapOvr>
    <a:masterClrMapping/>
  </p:clrMapOvr>
  <p:hf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5315"/>
      </p:ext>
    </p:extLst>
  </p:cSld>
  <p:clrMapOvr>
    <a:masterClrMapping/>
  </p:clrMapOvr>
  <p:hf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5E9D-1936-4151-A2E6-7F956FFD3A4C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41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C9C4-6BD0-4C08-A2BF-F4079B9A5DC1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368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7486-A7FA-4C27-9268-9FF2D102273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355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7D8F-30A5-43ED-A894-48F1A1AEF1C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607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B1DD-955C-4A9D-B145-9D4C743FA79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122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DDD9-A9B4-4476-9F73-813B0004B55D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703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9300-C7C0-4766-ACDA-760895F28AD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822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CDB-1C27-480E-8420-FD84154E98EF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5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904F5-410F-4B67-87AB-AA6BC746B973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25176-749F-4BD4-9052-A8257C6FD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3991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9E086-C35B-473E-BF0F-DFFE3F90CB6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117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ED3A-473D-48D1-9F5E-50F3169359D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9871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1CD4-5166-49EF-80DD-3E184F04434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957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6366"/>
      </p:ext>
    </p:extLst>
  </p:cSld>
  <p:clrMapOvr>
    <a:masterClrMapping/>
  </p:clrMapOvr>
  <p:hf hdr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578"/>
      </p:ext>
    </p:extLst>
  </p:cSld>
  <p:clrMapOvr>
    <a:masterClrMapping/>
  </p:clrMapOvr>
  <p:hf hdr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227104"/>
      </p:ext>
    </p:extLst>
  </p:cSld>
  <p:clrMapOvr>
    <a:masterClrMapping/>
  </p:clrMapOvr>
  <p:hf hdr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46818"/>
      </p:ext>
    </p:extLst>
  </p:cSld>
  <p:clrMapOvr>
    <a:masterClrMapping/>
  </p:clrMapOvr>
  <p:hf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34673"/>
      </p:ext>
    </p:extLst>
  </p:cSld>
  <p:clrMapOvr>
    <a:masterClrMapping/>
  </p:clrMapOvr>
  <p:hf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41802"/>
      </p:ext>
    </p:extLst>
  </p:cSld>
  <p:clrMapOvr>
    <a:masterClrMapping/>
  </p:clrMapOvr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5E9D-1936-4151-A2E6-7F956FFD3A4C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3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577B-944A-4A5E-A5D5-AB10ADCCAC1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466AF-683D-41D5-9BE0-861EC9991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54628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C9C4-6BD0-4C08-A2BF-F4079B9A5DC1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7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17" Type="http://schemas.openxmlformats.org/officeDocument/2006/relationships/slideLayout" Target="../slideLayouts/slideLayout90.xml"/><Relationship Id="rId2" Type="http://schemas.openxmlformats.org/officeDocument/2006/relationships/slideLayout" Target="../slideLayouts/slideLayout75.xml"/><Relationship Id="rId16" Type="http://schemas.openxmlformats.org/officeDocument/2006/relationships/slideLayout" Target="../slideLayouts/slideLayout89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95507F70-9ED4-4BC7-B57C-BE8BDD88353A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 defTabSz="914400"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C01B0A3-03FA-41C1-B5A0-759E932CD319}" type="slidenum">
              <a:rPr lang="en-US" altLang="en-US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4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95507F70-9ED4-4BC7-B57C-BE8BDD88353A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 defTabSz="914400"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C01B0A3-03FA-41C1-B5A0-759E932CD319}" type="slidenum">
              <a:rPr lang="en-US" altLang="en-US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4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  <p:sldLayoutId id="2147484134" r:id="rId15"/>
    <p:sldLayoutId id="2147484135" r:id="rId16"/>
    <p:sldLayoutId id="2147484136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502DC-F4C2-4A1E-9451-BCA2A482BA3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0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  <p:sldLayoutId id="2147484149" r:id="rId12"/>
    <p:sldLayoutId id="2147484150" r:id="rId13"/>
    <p:sldLayoutId id="2147484151" r:id="rId14"/>
    <p:sldLayoutId id="2147484152" r:id="rId15"/>
    <p:sldLayoutId id="2147484153" r:id="rId16"/>
    <p:sldLayoutId id="2147484154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914400">
              <a:defRPr/>
            </a:pPr>
            <a:fld id="{95507F70-9ED4-4BC7-B57C-BE8BDD88353A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 defTabSz="914400"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C01B0A3-03FA-41C1-B5A0-759E932CD319}" type="slidenum">
              <a:rPr lang="en-US" altLang="en-US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27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  <p:sldLayoutId id="2147484239" r:id="rId12"/>
    <p:sldLayoutId id="2147484240" r:id="rId13"/>
    <p:sldLayoutId id="2147484241" r:id="rId14"/>
    <p:sldLayoutId id="2147484242" r:id="rId15"/>
    <p:sldLayoutId id="2147484243" r:id="rId16"/>
    <p:sldLayoutId id="214748424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914400">
              <a:defRPr/>
            </a:pPr>
            <a:fld id="{95507F70-9ED4-4BC7-B57C-BE8BDD88353A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 defTabSz="914400">
                <a:defRPr/>
              </a:pPr>
              <a:t>7/10/2014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C01B0A3-03FA-41C1-B5A0-759E932CD319}" type="slidenum">
              <a:rPr lang="en-US" altLang="en-US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2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  <p:sldLayoutId id="2147484294" r:id="rId13"/>
    <p:sldLayoutId id="2147484295" r:id="rId14"/>
    <p:sldLayoutId id="2147484296" r:id="rId15"/>
    <p:sldLayoutId id="2147484297" r:id="rId16"/>
    <p:sldLayoutId id="214748429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TW" altLang="en-US" sz="8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FKai-SB" panose="03000509000000000000" pitchFamily="65" charset="-120"/>
              </a:rPr>
              <a:t>福傳細胞團</a:t>
            </a:r>
            <a:r>
              <a:rPr lang="zh-TW" altLang="en-US" sz="8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體</a:t>
            </a:r>
            <a:r>
              <a:rPr lang="en-US" sz="6600" dirty="0">
                <a:latin typeface="Times New Roman" panose="02020603050405020304" pitchFamily="18" charset="0"/>
                <a:ea typeface="DFKai-SB" panose="03000509000000000000" pitchFamily="65" charset="-120"/>
              </a:rPr>
              <a:t/>
            </a:r>
            <a:br>
              <a:rPr lang="en-US" sz="6600" dirty="0">
                <a:latin typeface="Times New Roman" panose="02020603050405020304" pitchFamily="18" charset="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華人福傳基金會 艾立勤神父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1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98879"/>
            <a:ext cx="10364451" cy="1596177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b="1" dirty="0" smtClean="0">
                <a:solidFill>
                  <a:srgbClr val="C00000"/>
                </a:solidFill>
              </a:rPr>
              <a:t>III. 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從</a:t>
            </a:r>
            <a:r>
              <a:rPr lang="zh-TW" altLang="en-US" sz="4000" b="1" dirty="0">
                <a:solidFill>
                  <a:srgbClr val="C00000"/>
                </a:solidFill>
              </a:rPr>
              <a:t>理論上看</a:t>
            </a:r>
            <a:r>
              <a:rPr lang="en-US" sz="4000" b="1" dirty="0">
                <a:solidFill>
                  <a:srgbClr val="C00000"/>
                </a:solidFill>
              </a:rPr>
              <a:t>[</a:t>
            </a:r>
            <a:r>
              <a:rPr lang="zh-TW" altLang="en-US" sz="4000" b="1" dirty="0">
                <a:solidFill>
                  <a:srgbClr val="C00000"/>
                </a:solidFill>
              </a:rPr>
              <a:t>福傳細胞團體</a:t>
            </a:r>
            <a:r>
              <a:rPr lang="en-US" sz="4000" b="1" dirty="0">
                <a:solidFill>
                  <a:srgbClr val="C00000"/>
                </a:solidFill>
              </a:rPr>
              <a:t>]</a:t>
            </a:r>
            <a:r>
              <a:rPr lang="zh-TW" altLang="en-US" sz="4000" b="1" dirty="0">
                <a:solidFill>
                  <a:srgbClr val="C00000"/>
                </a:solidFill>
              </a:rPr>
              <a:t>的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優點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95056"/>
            <a:ext cx="10363826" cy="4438996"/>
          </a:xfrm>
        </p:spPr>
        <p:txBody>
          <a:bodyPr>
            <a:normAutofit fontScale="92500"/>
          </a:bodyPr>
          <a:lstStyle/>
          <a:p>
            <a:pPr marL="1257300" lvl="2" indent="-342900">
              <a:buFont typeface="+mj-lt"/>
              <a:buAutoNum type="arabicPeriod" startAt="5"/>
            </a:pPr>
            <a:r>
              <a:rPr 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 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與慕道班有可能相連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接</a:t>
            </a:r>
            <a:endParaRPr lang="en-US" sz="32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 startAt="5"/>
            </a:pP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在慕道期間負責慕道友的牧養關懷</a:t>
            </a:r>
            <a:endParaRPr lang="en-US" sz="32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 startAt="5"/>
            </a:pP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從一開始就融入堂區</a:t>
            </a:r>
            <a:endParaRPr lang="en-US" sz="32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 startAt="5"/>
            </a:pP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理論上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 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平信徒福傳師或義工可以教幾個大的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25-30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人的團體慕道班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因為每一個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負責慕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道友的牧養關懷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一次的領洗甚至可以上百人</a:t>
            </a:r>
            <a:endParaRPr lang="en-US" sz="32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7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III. </a:t>
            </a:r>
            <a:r>
              <a:rPr lang="zh-TW" altLang="en-US" b="1" dirty="0" smtClean="0">
                <a:solidFill>
                  <a:srgbClr val="C00000"/>
                </a:solidFill>
              </a:rPr>
              <a:t>從</a:t>
            </a:r>
            <a:r>
              <a:rPr lang="zh-TW" altLang="en-US" b="1" dirty="0">
                <a:solidFill>
                  <a:srgbClr val="C00000"/>
                </a:solidFill>
              </a:rPr>
              <a:t>理論上看</a:t>
            </a:r>
            <a:r>
              <a:rPr lang="en-US" b="1" dirty="0">
                <a:solidFill>
                  <a:srgbClr val="C00000"/>
                </a:solidFill>
              </a:rPr>
              <a:t>[</a:t>
            </a:r>
            <a:r>
              <a:rPr lang="zh-TW" altLang="en-US" b="1" dirty="0">
                <a:solidFill>
                  <a:srgbClr val="C00000"/>
                </a:solidFill>
              </a:rPr>
              <a:t>福傳細胞團體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zh-TW" altLang="en-US" b="1" dirty="0">
                <a:solidFill>
                  <a:srgbClr val="C00000"/>
                </a:solidFill>
              </a:rPr>
              <a:t>的優點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1643" y="1895302"/>
            <a:ext cx="10740043" cy="4588625"/>
          </a:xfrm>
        </p:spPr>
        <p:txBody>
          <a:bodyPr>
            <a:normAutofit fontScale="92500" lnSpcReduction="20000"/>
          </a:bodyPr>
          <a:lstStyle/>
          <a:p>
            <a:pPr marL="1200150" lvl="1" indent="-742950">
              <a:buFont typeface="+mj-lt"/>
              <a:buAutoNum type="alphaUcPeriod" startAt="2"/>
            </a:pPr>
            <a:r>
              <a:rPr lang="zh-TW" altLang="en-US" sz="39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實際案例 </a:t>
            </a:r>
            <a:r>
              <a:rPr lang="en-US" sz="39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– </a:t>
            </a:r>
            <a:r>
              <a:rPr lang="zh-TW" altLang="en-US" sz="39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至今尚未見到成功的</a:t>
            </a:r>
            <a:r>
              <a:rPr lang="en-US" sz="39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9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9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 </a:t>
            </a:r>
            <a:r>
              <a:rPr lang="zh-TW" altLang="en-US" sz="39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具體例子</a:t>
            </a:r>
            <a:endParaRPr lang="en-US" sz="39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在西方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義大利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法國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美國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並沒有進行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直接福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傳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但只是廣義地在牧靈更新及再福傳的層面</a:t>
            </a:r>
            <a:endParaRPr lang="en-US" sz="32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在台灣的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黃惠敏福傳師 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– 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培育教友為慕道班招募非教友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但並不像細胞般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在新的細胞中有新的帶領人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新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的同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工</a:t>
            </a:r>
            <a:r>
              <a:rPr 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新的神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</a:t>
            </a:r>
            <a:endParaRPr lang="en-US" sz="32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台北的樹林和鶯歌 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– 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正在培訓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個教友團體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更新堂區</a:t>
            </a:r>
            <a:r>
              <a:rPr 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但還沒有到達福傳的</a:t>
            </a:r>
            <a:r>
              <a:rPr lang="zh-TW" altLang="en-US" sz="3200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地步</a:t>
            </a:r>
            <a:endParaRPr lang="en-US" sz="3200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5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78" y="136379"/>
            <a:ext cx="10364451" cy="1077279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b="1" dirty="0" smtClean="0">
                <a:solidFill>
                  <a:srgbClr val="FF0000"/>
                </a:solidFill>
              </a:rPr>
              <a:t>IV.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啟動</a:t>
            </a:r>
            <a:r>
              <a:rPr lang="en-US" sz="4000" b="1" dirty="0">
                <a:solidFill>
                  <a:srgbClr val="FF0000"/>
                </a:solidFill>
              </a:rPr>
              <a:t>[</a:t>
            </a:r>
            <a:r>
              <a:rPr lang="zh-TW" altLang="en-US" sz="4000" b="1" dirty="0">
                <a:solidFill>
                  <a:srgbClr val="FF0000"/>
                </a:solidFill>
              </a:rPr>
              <a:t>福傳細胞團體</a:t>
            </a:r>
            <a:r>
              <a:rPr lang="en-US" sz="4000" b="1" dirty="0">
                <a:solidFill>
                  <a:srgbClr val="FF0000"/>
                </a:solidFill>
              </a:rPr>
              <a:t>]</a:t>
            </a:r>
            <a:r>
              <a:rPr lang="zh-TW" altLang="en-US" sz="4000" b="1" dirty="0">
                <a:solidFill>
                  <a:srgbClr val="FF0000"/>
                </a:solidFill>
              </a:rPr>
              <a:t>的要素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2385" y="1047404"/>
            <a:ext cx="11388437" cy="5636029"/>
          </a:xfrm>
        </p:spPr>
        <p:txBody>
          <a:bodyPr>
            <a:normAutofit fontScale="92500"/>
          </a:bodyPr>
          <a:lstStyle/>
          <a:p>
            <a:pPr marL="914400" lvl="1" indent="-457200">
              <a:buFont typeface="+mj-lt"/>
              <a:buAutoNum type="alphaUcPeriod"/>
            </a:pP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奧義羔斯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方式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招募邀約背景相似的人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年輕人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老師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鄰居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相同族裔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等等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培育懂得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方法和使命的領袖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培育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[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所需的事</a:t>
            </a:r>
            <a:r>
              <a:rPr lang="zh-TW" altLang="en-US" sz="24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工</a:t>
            </a:r>
            <a:r>
              <a:rPr lang="en-US" altLang="zh-TW" sz="24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(ministry)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音樂事奉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帶領祈禱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教導信仰與靈修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帶領分享與討論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慕道友的牧養關懷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4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聖神的神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4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理論上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在堂區神父的培育和帶領下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平信徒可以發展和負責以上所有的事工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要成功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必須要有本堂或團體負責神父的批准</a:t>
            </a:r>
            <a:r>
              <a:rPr 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肯定和積極參加</a:t>
            </a:r>
            <a:endParaRPr lang="en-US" sz="2400" b="1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8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36132"/>
            <a:ext cx="10364451" cy="1010778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rgbClr val="7030A0"/>
                </a:solidFill>
              </a:rPr>
              <a:t>V. [</a:t>
            </a:r>
            <a:r>
              <a:rPr lang="zh-TW" altLang="en-US" sz="4000" b="1" dirty="0">
                <a:solidFill>
                  <a:srgbClr val="7030A0"/>
                </a:solidFill>
              </a:rPr>
              <a:t>福傳細胞團體</a:t>
            </a:r>
            <a:r>
              <a:rPr lang="en-US" sz="4000" b="1" dirty="0">
                <a:solidFill>
                  <a:srgbClr val="7030A0"/>
                </a:solidFill>
              </a:rPr>
              <a:t>]</a:t>
            </a:r>
            <a:r>
              <a:rPr lang="zh-TW" altLang="en-US" sz="4000" b="1" dirty="0">
                <a:solidFill>
                  <a:srgbClr val="7030A0"/>
                </a:solidFill>
              </a:rPr>
              <a:t>教友培訓期的聚會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9666"/>
            <a:ext cx="10363826" cy="4788130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敬拜讚美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音樂歌唱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(10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分享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初期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日常生活分享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; 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之後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天主在我生命中做了什麼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後期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我的福傳使命 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(20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教導和討論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信仰和靈活的發展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使命和福傳意識的發展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[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的福傳方法 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(40-60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信友禱詞式的祈禱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以及在需要時給予祝福或治癒的覆手祈禱 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(15-20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點心交誼時間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200" b="1" dirty="0" smtClean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華人</a:t>
            </a:r>
            <a:r>
              <a:rPr lang="zh-TW" alt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文化</a:t>
            </a:r>
            <a:r>
              <a:rPr lang="en-US" sz="32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11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752" y="0"/>
            <a:ext cx="10364451" cy="1596177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b="1" dirty="0" smtClean="0">
                <a:solidFill>
                  <a:srgbClr val="002060"/>
                </a:solidFill>
              </a:rPr>
              <a:t>VI. 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招募</a:t>
            </a:r>
            <a:r>
              <a:rPr lang="zh-TW" altLang="en-US" sz="4000" b="1" dirty="0">
                <a:solidFill>
                  <a:srgbClr val="002060"/>
                </a:solidFill>
              </a:rPr>
              <a:t>非教友參加</a:t>
            </a:r>
            <a:r>
              <a:rPr lang="en-US" sz="4000" b="1" dirty="0">
                <a:solidFill>
                  <a:srgbClr val="002060"/>
                </a:solidFill>
              </a:rPr>
              <a:t>[</a:t>
            </a:r>
            <a:r>
              <a:rPr lang="zh-TW" altLang="en-US" sz="4000" b="1" dirty="0">
                <a:solidFill>
                  <a:srgbClr val="002060"/>
                </a:solidFill>
              </a:rPr>
              <a:t>福傳細胞團體</a:t>
            </a:r>
            <a:r>
              <a:rPr lang="en-US" sz="4000" b="1" dirty="0" smtClean="0">
                <a:solidFill>
                  <a:srgbClr val="002060"/>
                </a:solidFill>
              </a:rPr>
              <a:t>] 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和</a:t>
            </a:r>
            <a:r>
              <a:rPr lang="en-US" altLang="zh-TW" sz="4000" b="1" dirty="0" smtClean="0">
                <a:solidFill>
                  <a:srgbClr val="002060"/>
                </a:solidFill>
              </a:rPr>
              <a:t/>
            </a:r>
            <a:br>
              <a:rPr lang="en-US" altLang="zh-TW" sz="4000" b="1" dirty="0" smtClean="0">
                <a:solidFill>
                  <a:srgbClr val="002060"/>
                </a:solidFill>
              </a:rPr>
            </a:br>
            <a:r>
              <a:rPr lang="zh-TW" altLang="en-US" sz="4000" b="1" dirty="0">
                <a:solidFill>
                  <a:srgbClr val="002060"/>
                </a:solidFill>
              </a:rPr>
              <a:t>轉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變為</a:t>
            </a:r>
            <a:r>
              <a:rPr lang="zh-TW" altLang="en-US" sz="4000" b="1" dirty="0">
                <a:solidFill>
                  <a:srgbClr val="002060"/>
                </a:solidFill>
              </a:rPr>
              <a:t>福傳性質的</a:t>
            </a:r>
            <a:r>
              <a:rPr lang="en-US" sz="4000" b="1" dirty="0">
                <a:solidFill>
                  <a:srgbClr val="002060"/>
                </a:solidFill>
              </a:rPr>
              <a:t>[</a:t>
            </a:r>
            <a:r>
              <a:rPr lang="zh-TW" altLang="en-US" sz="4000" b="1" dirty="0">
                <a:solidFill>
                  <a:srgbClr val="002060"/>
                </a:solidFill>
              </a:rPr>
              <a:t>福傳細胞團體</a:t>
            </a:r>
            <a:r>
              <a:rPr lang="en-US" sz="4000" b="1" dirty="0">
                <a:solidFill>
                  <a:srgbClr val="002060"/>
                </a:solidFill>
              </a:rPr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9135" y="1596044"/>
            <a:ext cx="11421687" cy="5261956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方法</a:t>
            </a:r>
            <a:r>
              <a:rPr lang="en-US" sz="32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以天主的愛來愛福傳對象</a:t>
            </a:r>
            <a:endParaRPr lang="en-US" sz="32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依照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奧義羔斯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的方法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向聖神祈求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在親朋好友同事中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給予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位福傳對象的名字</a:t>
            </a:r>
            <a:endParaRPr lang="en-US" sz="2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開始每天為名單上的每一位祈禱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“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五祝福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禱文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玫瑰經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奉獻彌撒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奉獻每天的工作喜樂痛苦</a:t>
            </a:r>
            <a:endParaRPr lang="en-US" sz="2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600" b="1" dirty="0" smtClean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向聖神祈求福傳對象名單</a:t>
            </a:r>
            <a:r>
              <a:rPr lang="en-US" altLang="zh-TW" sz="2600" b="1" dirty="0" smtClean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 smtClean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為他們做五祝福的祈禱</a:t>
            </a:r>
            <a:endParaRPr lang="en-US" sz="2600" b="1" dirty="0" smtClean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600" b="1" dirty="0" smtClean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他們祈禱一段時間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一到三個月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後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與每一位的關係更新</a:t>
            </a:r>
            <a:endParaRPr lang="en-US" sz="2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當有機會為他們服務時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把握機會</a:t>
            </a:r>
            <a:endParaRPr lang="en-US" sz="2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當天主給予機會時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見證天主與你的關係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見證你的信仰如何幫助你</a:t>
            </a:r>
            <a:endParaRPr lang="en-US" sz="2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邀請參加</a:t>
            </a:r>
            <a:r>
              <a:rPr 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600" b="1" dirty="0" smtClean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sz="2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08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/>
              <a:t>五祝福：</a:t>
            </a:r>
            <a:r>
              <a:rPr lang="en-US" b="1" dirty="0" smtClean="0"/>
              <a:t>BLESS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u="sng" dirty="0"/>
              <a:t>B</a:t>
            </a:r>
            <a:r>
              <a:rPr lang="en-US" dirty="0"/>
              <a:t>ody  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身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體狀況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--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身體的需要、建康、體力等。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u="sng" dirty="0"/>
              <a:t>L</a:t>
            </a:r>
            <a:r>
              <a:rPr lang="en-US" dirty="0"/>
              <a:t>abor 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工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作情形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--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樂在工作、榮天主益人、合理的收入、有好的上司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dirty="0" smtClean="0"/>
              <a:t> </a:t>
            </a:r>
            <a:r>
              <a:rPr lang="en-US" dirty="0"/>
              <a:t>(Learning   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學習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--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為學生的課業學習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u="sng" dirty="0"/>
              <a:t>E</a:t>
            </a:r>
            <a:r>
              <a:rPr lang="en-US" dirty="0"/>
              <a:t>motional  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內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心世界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--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精天主生活有喜樂、平安。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u="sng" dirty="0"/>
              <a:t>S</a:t>
            </a:r>
            <a:r>
              <a:rPr lang="en-US" dirty="0"/>
              <a:t>ocial   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際關係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--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與配偶、家人、朋友、同事的關係祝福。別忘了為你與他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她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的關係祝福。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u="sng" dirty="0"/>
              <a:t>S</a:t>
            </a:r>
            <a:r>
              <a:rPr lang="en-US" dirty="0"/>
              <a:t>piritual  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屬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靈方面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--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能悔改、對天主的認識有渴慕之心、有機會經歷</a:t>
            </a:r>
            <a:r>
              <a:rPr lang="en-US" dirty="0">
                <a:latin typeface="DFKai-SB" pitchFamily="65" charset="-120"/>
                <a:ea typeface="DFKai-SB" pitchFamily="65" charset="-120"/>
              </a:rPr>
              <a:t>  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天主的真實。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/>
              <a:t>福傳代禱網</a:t>
            </a:r>
            <a:endParaRPr lang="en-US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為個人隱私</a:t>
            </a:r>
            <a:r>
              <a:rPr lang="en-US" altLang="zh-TW" dirty="0" smtClean="0"/>
              <a:t>,</a:t>
            </a:r>
            <a:r>
              <a:rPr lang="zh-TW" altLang="en-US" dirty="0" smtClean="0"/>
              <a:t>括弧內是祈禱團体中教友代號</a:t>
            </a:r>
            <a:r>
              <a:rPr lang="en-US" altLang="zh-TW" dirty="0" smtClean="0"/>
              <a:t>,</a:t>
            </a:r>
            <a:r>
              <a:rPr lang="zh-TW" altLang="en-US" dirty="0" smtClean="0"/>
              <a:t>前面的字是福傳對象代號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代禱網的對象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個人</a:t>
            </a:r>
            <a:r>
              <a:rPr lang="zh-TW" altLang="en-US" i="1" dirty="0" smtClean="0"/>
              <a:t>福傳對象</a:t>
            </a:r>
            <a:endParaRPr lang="en-US" altLang="zh-TW" i="1" dirty="0" smtClean="0"/>
          </a:p>
          <a:p>
            <a:pPr lvl="1"/>
            <a:r>
              <a:rPr lang="zh-TW" altLang="en-US" dirty="0" smtClean="0"/>
              <a:t>希望去邀請參與福傳的</a:t>
            </a:r>
            <a:r>
              <a:rPr lang="zh-TW" altLang="en-US" i="1" dirty="0" smtClean="0"/>
              <a:t>教友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教會福傳需要更多人的參與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為</a:t>
            </a:r>
            <a:r>
              <a:rPr lang="zh-TW" altLang="en-US" i="1" dirty="0" smtClean="0"/>
              <a:t>自己所屬的團体或外地團体</a:t>
            </a:r>
            <a:r>
              <a:rPr lang="zh-TW" altLang="en-US" dirty="0" smtClean="0"/>
              <a:t>的福傳工作的代禱意向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3097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302962"/>
              </p:ext>
            </p:extLst>
          </p:nvPr>
        </p:nvGraphicFramePr>
        <p:xfrm>
          <a:off x="1070846" y="0"/>
          <a:ext cx="1005496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7429695" imgH="5067127" progId="Excel.Sheet.8">
                  <p:embed/>
                </p:oleObj>
              </mc:Choice>
              <mc:Fallback>
                <p:oleObj name="Worksheet" r:id="rId3" imgW="7429695" imgH="506712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0846" y="0"/>
                        <a:ext cx="1005496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181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842068"/>
              </p:ext>
            </p:extLst>
          </p:nvPr>
        </p:nvGraphicFramePr>
        <p:xfrm>
          <a:off x="1047404" y="-3043"/>
          <a:ext cx="10097384" cy="686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7429695" imgH="5048423" progId="Excel.Sheet.8">
                  <p:embed/>
                </p:oleObj>
              </mc:Choice>
              <mc:Fallback>
                <p:oleObj name="Worksheet" r:id="rId3" imgW="7429695" imgH="504842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7404" y="-3043"/>
                        <a:ext cx="10097384" cy="6861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7225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752" y="0"/>
            <a:ext cx="10364451" cy="1596177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b="1" dirty="0" smtClean="0">
                <a:solidFill>
                  <a:srgbClr val="002060"/>
                </a:solidFill>
              </a:rPr>
              <a:t>VI. 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招募</a:t>
            </a:r>
            <a:r>
              <a:rPr lang="zh-TW" altLang="en-US" sz="4000" b="1" dirty="0">
                <a:solidFill>
                  <a:srgbClr val="002060"/>
                </a:solidFill>
              </a:rPr>
              <a:t>非教友參加</a:t>
            </a:r>
            <a:r>
              <a:rPr lang="en-US" sz="4000" b="1" dirty="0">
                <a:solidFill>
                  <a:srgbClr val="002060"/>
                </a:solidFill>
              </a:rPr>
              <a:t>[</a:t>
            </a:r>
            <a:r>
              <a:rPr lang="zh-TW" altLang="en-US" sz="4000" b="1" dirty="0">
                <a:solidFill>
                  <a:srgbClr val="002060"/>
                </a:solidFill>
              </a:rPr>
              <a:t>福傳細胞團體</a:t>
            </a:r>
            <a:r>
              <a:rPr lang="en-US" sz="4000" b="1" dirty="0" smtClean="0">
                <a:solidFill>
                  <a:srgbClr val="002060"/>
                </a:solidFill>
              </a:rPr>
              <a:t>] 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和</a:t>
            </a:r>
            <a:r>
              <a:rPr lang="en-US" altLang="zh-TW" sz="4000" b="1" dirty="0" smtClean="0">
                <a:solidFill>
                  <a:srgbClr val="002060"/>
                </a:solidFill>
              </a:rPr>
              <a:t/>
            </a:r>
            <a:br>
              <a:rPr lang="en-US" altLang="zh-TW" sz="4000" b="1" dirty="0" smtClean="0">
                <a:solidFill>
                  <a:srgbClr val="002060"/>
                </a:solidFill>
              </a:rPr>
            </a:br>
            <a:r>
              <a:rPr lang="zh-TW" altLang="en-US" sz="4000" b="1" dirty="0" smtClean="0">
                <a:solidFill>
                  <a:srgbClr val="002060"/>
                </a:solidFill>
              </a:rPr>
              <a:t>轉變為</a:t>
            </a:r>
            <a:r>
              <a:rPr lang="zh-TW" altLang="en-US" sz="4000" b="1" dirty="0">
                <a:solidFill>
                  <a:srgbClr val="002060"/>
                </a:solidFill>
              </a:rPr>
              <a:t>福傳性質的</a:t>
            </a:r>
            <a:r>
              <a:rPr lang="en-US" sz="4000" b="1" dirty="0">
                <a:solidFill>
                  <a:srgbClr val="002060"/>
                </a:solidFill>
              </a:rPr>
              <a:t>[</a:t>
            </a:r>
            <a:r>
              <a:rPr lang="zh-TW" altLang="en-US" sz="4000" b="1" dirty="0">
                <a:solidFill>
                  <a:srgbClr val="002060"/>
                </a:solidFill>
              </a:rPr>
              <a:t>福傳細胞團體</a:t>
            </a:r>
            <a:r>
              <a:rPr lang="en-US" sz="4000" b="1" dirty="0">
                <a:solidFill>
                  <a:srgbClr val="002060"/>
                </a:solidFill>
              </a:rPr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9135" y="1596044"/>
            <a:ext cx="11421687" cy="5261956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lphaUcPeriod" startAt="2"/>
            </a:pPr>
            <a:r>
              <a:rPr lang="zh-TW" altLang="en-US" sz="3600" b="1" dirty="0" smtClean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轉變</a:t>
            </a:r>
            <a:r>
              <a:rPr 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著重在非教友</a:t>
            </a:r>
            <a:endParaRPr lang="en-US" sz="3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敬拜讚美</a:t>
            </a:r>
            <a:r>
              <a:rPr 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分享</a:t>
            </a:r>
            <a:r>
              <a:rPr 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教導</a:t>
            </a:r>
            <a:r>
              <a:rPr 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祈禱的安排 應使非教友們容易參與</a:t>
            </a:r>
            <a:endParaRPr lang="en-US" sz="3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聚會的基本架構相同</a:t>
            </a:r>
            <a:r>
              <a:rPr 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但是教導討論的時間縮短到</a:t>
            </a:r>
            <a:r>
              <a:rPr 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15-20</a:t>
            </a:r>
            <a:r>
              <a:rPr lang="zh-TW" altLang="en-US" sz="3600" b="1" dirty="0">
                <a:solidFill>
                  <a:srgbClr val="00206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endParaRPr lang="en-US" sz="3600" b="1" dirty="0">
              <a:solidFill>
                <a:srgbClr val="00206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2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I.</a:t>
            </a:r>
            <a:r>
              <a:rPr lang="zh-TW" alt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簡介</a:t>
            </a:r>
            <a:endParaRPr lang="en-US" sz="5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557790" cy="3576505"/>
          </a:xfrm>
        </p:spPr>
        <p:txBody>
          <a:bodyPr>
            <a:normAutofit fontScale="92500" lnSpcReduction="20000"/>
          </a:bodyPr>
          <a:lstStyle/>
          <a:p>
            <a:pPr marL="1200150" lvl="1" indent="-742950">
              <a:buFont typeface="+mj-lt"/>
              <a:buAutoNum type="alphaUcPeriod"/>
            </a:pPr>
            <a:r>
              <a:rPr lang="zh-TW" altLang="en-US" sz="3900" b="1" u="sng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講座目標</a:t>
            </a:r>
            <a:r>
              <a:rPr lang="en-US" sz="3900" b="1" u="sng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</a:p>
          <a:p>
            <a:pPr marL="1428750" lvl="2" indent="-514350">
              <a:buFont typeface="+mj-lt"/>
              <a:buAutoNum type="arabicPeriod"/>
            </a:pP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明瞭 </a:t>
            </a:r>
            <a:r>
              <a:rPr 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內容</a:t>
            </a:r>
            <a:endParaRPr lang="en-US" sz="39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zh-TW" altLang="en-US" sz="39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練習 </a:t>
            </a:r>
            <a:r>
              <a:rPr lang="en-US" sz="39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9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9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運作</a:t>
            </a:r>
            <a:endParaRPr lang="en-US" sz="39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zh-TW" altLang="en-US" sz="39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反省和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討論我們團體執行</a:t>
            </a:r>
            <a:r>
              <a:rPr 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 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的能力</a:t>
            </a:r>
            <a:r>
              <a:rPr 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或者</a:t>
            </a:r>
            <a:r>
              <a:rPr 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9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是否應為我們團體邁向的目標</a:t>
            </a:r>
            <a:endParaRPr lang="en-US" sz="39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48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2510"/>
            <a:ext cx="10364451" cy="877774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rgbClr val="0070C0"/>
                </a:solidFill>
              </a:rPr>
              <a:t>VII. [</a:t>
            </a:r>
            <a:r>
              <a:rPr lang="zh-TW" altLang="en-US" sz="4000" b="1" dirty="0">
                <a:solidFill>
                  <a:srgbClr val="0070C0"/>
                </a:solidFill>
              </a:rPr>
              <a:t>福傳細胞團體</a:t>
            </a:r>
            <a:r>
              <a:rPr lang="en-US" sz="4000" b="1" dirty="0">
                <a:solidFill>
                  <a:srgbClr val="0070C0"/>
                </a:solidFill>
              </a:rPr>
              <a:t>]</a:t>
            </a:r>
            <a:r>
              <a:rPr lang="zh-TW" altLang="en-US" sz="4000" b="1" dirty="0">
                <a:solidFill>
                  <a:srgbClr val="0070C0"/>
                </a:solidFill>
              </a:rPr>
              <a:t>非教友的福傳期</a:t>
            </a:r>
            <a:r>
              <a:rPr lang="zh-TW" altLang="en-US" sz="4000" b="1" dirty="0" smtClean="0">
                <a:solidFill>
                  <a:srgbClr val="0070C0"/>
                </a:solidFill>
              </a:rPr>
              <a:t>聚會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9382" y="1230285"/>
            <a:ext cx="11687694" cy="5253642"/>
          </a:xfrm>
        </p:spPr>
        <p:txBody>
          <a:bodyPr>
            <a:noAutofit/>
          </a:bodyPr>
          <a:lstStyle/>
          <a:p>
            <a:pPr marL="971550" lvl="1" indent="-514350">
              <a:buFont typeface="+mj-lt"/>
              <a:buAutoNum type="alphaUcPeriod"/>
            </a:pP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敬拜讚美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音樂歌唱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(15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分享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初期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日常生活分享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; 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之後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天主在我生命中做了什麼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後期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我的福傳使命 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(15-20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教導和討論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信仰和靈活的發展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使命和福傳意識的發展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[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的福傳方法 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(25-30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信友禱詞式的祈禱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以及在需要時給予祝福或治癒的覆手祈禱 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(15-20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lphaUcPeriod"/>
            </a:pP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點心交誼時間</a:t>
            </a:r>
            <a:r>
              <a:rPr 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2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適應</a:t>
            </a:r>
            <a:r>
              <a:rPr lang="zh-TW" altLang="en-US" sz="32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華人文化</a:t>
            </a:r>
            <a:r>
              <a:rPr lang="en-US" sz="32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3200" b="1" dirty="0">
              <a:solidFill>
                <a:srgbClr val="0070C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8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1143" y="1632669"/>
            <a:ext cx="4827549" cy="2739825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休息時間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7" y="1330037"/>
            <a:ext cx="6252996" cy="49183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19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02882"/>
            <a:ext cx="10364451" cy="827898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VIII. </a:t>
            </a:r>
            <a:r>
              <a:rPr lang="zh-TW" altLang="en-US" sz="40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練習</a:t>
            </a:r>
            <a:r>
              <a:rPr lang="en-US" altLang="zh-TW" sz="4000" b="1" dirty="0" smtClean="0"/>
              <a:t>(</a:t>
            </a:r>
            <a:r>
              <a:rPr lang="zh-TW" altLang="en-US" sz="4000" b="1" dirty="0" smtClean="0"/>
              <a:t>一</a:t>
            </a:r>
            <a:r>
              <a:rPr lang="en-US" altLang="zh-TW" sz="4000" b="1" dirty="0" smtClean="0"/>
              <a:t>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30780"/>
            <a:ext cx="10363826" cy="56027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]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教友培訓期的一個</a:t>
            </a:r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聚會</a:t>
            </a:r>
            <a:endParaRPr lang="en-US" altLang="zh-TW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敬拜讚美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音樂歌唱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(10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分享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初期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日常生活分享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;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之後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天主在我生命中做了什麼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後期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我的福傳使命 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(20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教導和討論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信仰和靈活的發展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使命和福傳意識的發展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[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的福傳方法 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(40-60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信友禱詞式的祈禱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以及在需要時給予祝福或治癒的覆手祈禱 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(15-20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點心交誼時間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華人文化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09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81" y="315885"/>
            <a:ext cx="10364451" cy="109728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練習</a:t>
            </a:r>
            <a:r>
              <a:rPr lang="en-US" altLang="zh-TW" sz="4000" b="1" dirty="0" smtClean="0"/>
              <a:t>(</a:t>
            </a:r>
            <a:r>
              <a:rPr lang="zh-TW" altLang="en-US" sz="4000" b="1" dirty="0" smtClean="0"/>
              <a:t>二</a:t>
            </a:r>
            <a:r>
              <a:rPr lang="en-US" altLang="zh-TW" sz="4000" b="1" dirty="0" smtClean="0"/>
              <a:t>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13658"/>
            <a:ext cx="10363826" cy="52702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]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非教友的福傳期一個</a:t>
            </a:r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聚會</a:t>
            </a:r>
            <a:endParaRPr lang="en-US" altLang="zh-TW" sz="36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敬拜讚美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音樂歌唱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(15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分享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初期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日常生活分享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;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之後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天主在我生命中做了什麼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後期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我的福傳使命 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(15-20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教導和討論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信仰和靈活的發展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使命和福傳意識的發展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[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的福傳方法 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(25-30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信友禱詞式的祈禱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以及在需要時給予祝福或治癒的覆手祈禱 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(15-20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分鐘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點心交誼時間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適應華人文化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90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52757"/>
            <a:ext cx="10364451" cy="844523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小組</a:t>
            </a:r>
            <a:r>
              <a:rPr lang="zh-TW" altLang="en-US" sz="4000" b="1" dirty="0" smtClean="0"/>
              <a:t>討論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97280"/>
            <a:ext cx="10978342" cy="57607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2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反省和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討論我們團體執行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]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的能力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或者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是否應為我們團體邁向的目標</a:t>
            </a:r>
            <a:endParaRPr lang="en-US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我們團體現在是否有人力與資源執行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]?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這人力與資源是否能在不是很困難的情況下開發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我們的團體應該嘗試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嗎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值得一事嗎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可以找得到一個細胞願意開始並應許長期地去做</a:t>
            </a:r>
            <a:endParaRPr lang="en-US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誰可能成為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的領導成員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誰可以成為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的服務人員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誰可以培訓教友們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本堂或團體負責神父會支持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嗎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98269"/>
            <a:ext cx="10363826" cy="5536275"/>
          </a:xfrm>
        </p:spPr>
        <p:txBody>
          <a:bodyPr>
            <a:normAutofit lnSpcReduction="10000"/>
          </a:bodyPr>
          <a:lstStyle/>
          <a:p>
            <a:pPr marL="1200150" lvl="1" indent="-742950">
              <a:buFont typeface="+mj-lt"/>
              <a:buAutoNum type="alphaUcPeriod" startAt="2"/>
            </a:pPr>
            <a:r>
              <a:rPr lang="zh-TW" altLang="en-US" sz="3600" b="1" u="sng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早上講座的主題</a:t>
            </a:r>
            <a:endParaRPr lang="en-US" sz="3600" b="1" u="sng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不同的範本和它們的極限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從理論上看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的優點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啟動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教友培訓期的聚會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招募非教友參加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和轉變為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福傳性質的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非教友的福傳期聚會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1891" y="648394"/>
            <a:ext cx="10785764" cy="5503024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lphaUcPeriod" startAt="3"/>
            </a:pPr>
            <a:r>
              <a:rPr lang="zh-TW" altLang="en-US" sz="3600" b="1" u="sng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下午的工作舫</a:t>
            </a:r>
            <a:endParaRPr lang="en-US" sz="3600" b="1" u="sng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練習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教友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培訓期的一個聚會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練習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非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教友的福傳期一個聚會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 smtClean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反省和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討論我們團體執行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 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的能力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或者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>
                <a:solidFill>
                  <a:schemeClr val="tx2">
                    <a:lumMod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是否應為我們團體邁向的目標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4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394352" y="571500"/>
            <a:ext cx="3118161" cy="7959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572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廣義</a:t>
            </a:r>
            <a:r>
              <a:rPr lang="zh-TW" altLang="en-US" sz="4572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的福傳</a:t>
            </a:r>
          </a:p>
        </p:txBody>
      </p:sp>
      <p:sp>
        <p:nvSpPr>
          <p:cNvPr id="28675" name="文字方塊 2"/>
          <p:cNvSpPr txBox="1">
            <a:spLocks noChangeArrowheads="1"/>
          </p:cNvSpPr>
          <p:nvPr/>
        </p:nvSpPr>
        <p:spPr bwMode="auto">
          <a:xfrm>
            <a:off x="2413757" y="1319894"/>
            <a:ext cx="7420621" cy="149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3048" b="1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r>
              <a:rPr lang="en-US" altLang="zh-TW" sz="3048" b="1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48">
                <a:latin typeface="標楷體" panose="03000509000000000000" pitchFamily="65" charset="-120"/>
                <a:ea typeface="標楷體" panose="03000509000000000000" pitchFamily="65" charset="-120"/>
              </a:rPr>
              <a:t>所有教會的行動，皆可算是傳福音。</a:t>
            </a:r>
            <a:endParaRPr lang="en-US" altLang="zh-TW" sz="3048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048">
                <a:latin typeface="標楷體" panose="03000509000000000000" pitchFamily="65" charset="-120"/>
                <a:ea typeface="標楷體" panose="03000509000000000000" pitchFamily="65" charset="-120"/>
              </a:rPr>
              <a:t>例如：牧靈、教育事業、社會服務、</a:t>
            </a:r>
          </a:p>
          <a:p>
            <a:pPr eaLnBrk="1" hangingPunct="1"/>
            <a:r>
              <a:rPr lang="zh-TW" altLang="en-US" sz="3048">
                <a:latin typeface="標楷體" panose="03000509000000000000" pitchFamily="65" charset="-120"/>
                <a:ea typeface="標楷體" panose="03000509000000000000" pitchFamily="65" charset="-120"/>
              </a:rPr>
              <a:t>         學校教育、慈善事業</a:t>
            </a:r>
            <a:r>
              <a:rPr lang="en-US" altLang="zh-TW" sz="3048">
                <a:latin typeface="標楷體" panose="03000509000000000000" pitchFamily="65" charset="-120"/>
                <a:ea typeface="標楷體" panose="03000509000000000000" pitchFamily="65" charset="-120"/>
              </a:rPr>
              <a:t>....</a:t>
            </a:r>
            <a:r>
              <a:rPr lang="zh-TW" altLang="en-US" sz="3048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4525888" y="3020786"/>
            <a:ext cx="2877711" cy="737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191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狹義</a:t>
            </a:r>
            <a:r>
              <a:rPr lang="zh-TW" altLang="en-US" sz="4191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的福傳</a:t>
            </a:r>
          </a:p>
        </p:txBody>
      </p:sp>
      <p:sp>
        <p:nvSpPr>
          <p:cNvPr id="5" name="矩形 4"/>
          <p:cNvSpPr/>
          <p:nvPr/>
        </p:nvSpPr>
        <p:spPr>
          <a:xfrm>
            <a:off x="3305780" y="3429000"/>
            <a:ext cx="6192762" cy="31699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zh-TW" altLang="en-US" sz="1714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新細明體" charset="-120"/>
            </a:endParaRPr>
          </a:p>
          <a:p>
            <a:pPr>
              <a:defRPr/>
            </a:pPr>
            <a:r>
              <a:rPr lang="en-US" altLang="zh-TW" sz="3048" b="1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048" b="1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帶領非教友，讓他們開始：</a:t>
            </a:r>
            <a:endParaRPr lang="en-US" altLang="zh-TW" sz="3048" b="1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76">
                <a:latin typeface="標楷體" pitchFamily="65" charset="-120"/>
                <a:ea typeface="標楷體" pitchFamily="65" charset="-120"/>
              </a:rPr>
              <a:t>→ 認識耶穌基督</a:t>
            </a:r>
            <a:endParaRPr lang="en-US" altLang="zh-TW" sz="2476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76">
                <a:latin typeface="標楷體" pitchFamily="65" charset="-120"/>
                <a:ea typeface="標楷體" pitchFamily="65" charset="-120"/>
              </a:rPr>
              <a:t>→ 相信、愛基督</a:t>
            </a:r>
            <a:endParaRPr lang="en-US" altLang="zh-TW" sz="2476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76">
                <a:latin typeface="標楷體" pitchFamily="65" charset="-120"/>
                <a:ea typeface="標楷體" pitchFamily="65" charset="-120"/>
              </a:rPr>
              <a:t>→ 皈依基督</a:t>
            </a:r>
            <a:endParaRPr lang="en-US" altLang="zh-TW" sz="2476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76">
                <a:latin typeface="標楷體" pitchFamily="65" charset="-120"/>
                <a:ea typeface="標楷體" pitchFamily="65" charset="-120"/>
              </a:rPr>
              <a:t>→ 領洗成為天主的子女進入教會</a:t>
            </a:r>
            <a:endParaRPr lang="en-US" altLang="zh-TW" sz="2476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286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3048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48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使</a:t>
            </a:r>
            <a:r>
              <a:rPr lang="zh-TW" altLang="en-US" sz="3048" b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失聯教友</a:t>
            </a:r>
            <a:r>
              <a:rPr lang="zh-TW" altLang="en-US" sz="3048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再接受福音回到教會</a:t>
            </a:r>
          </a:p>
        </p:txBody>
      </p:sp>
    </p:spTree>
    <p:extLst>
      <p:ext uri="{BB962C8B-B14F-4D97-AF65-F5344CB8AC3E}">
        <p14:creationId xmlns:p14="http://schemas.microsoft.com/office/powerpoint/2010/main" val="2943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99125"/>
            <a:ext cx="10541789" cy="1596177"/>
          </a:xfrm>
        </p:spPr>
        <p:txBody>
          <a:bodyPr>
            <a:normAutofit/>
          </a:bodyPr>
          <a:lstStyle/>
          <a:p>
            <a:pPr lvl="0"/>
            <a:r>
              <a:rPr lang="en-US" altLang="zh-TW" sz="4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zh-TW" altLang="en-US" sz="4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直接</a:t>
            </a:r>
            <a:r>
              <a:rPr lang="zh-TW" altLang="en-US" sz="4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福傳的不同範本和它們的</a:t>
            </a:r>
            <a:r>
              <a:rPr lang="zh-TW" altLang="en-US" sz="4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極限</a:t>
            </a:r>
            <a:endParaRPr lang="en-US" sz="4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8516" y="1895302"/>
            <a:ext cx="10989426" cy="4089862"/>
          </a:xfrm>
        </p:spPr>
        <p:txBody>
          <a:bodyPr>
            <a:normAutofit fontScale="92500"/>
          </a:bodyPr>
          <a:lstStyle/>
          <a:p>
            <a:pPr marL="1200150" lvl="1" indent="-742950">
              <a:buFont typeface="+mj-lt"/>
              <a:buAutoNum type="alphaUcPeriod"/>
            </a:pPr>
            <a:r>
              <a:rPr lang="zh-TW" altLang="en-US" sz="39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傳統</a:t>
            </a:r>
            <a:r>
              <a:rPr lang="zh-TW" altLang="en-US" sz="3900" b="1" dirty="0" smtClean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地 經由</a:t>
            </a:r>
            <a:r>
              <a:rPr lang="zh-TW" altLang="en-US" sz="39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堂區教友義工</a:t>
            </a:r>
            <a:endParaRPr lang="en-US" sz="39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一年一次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由本</a:t>
            </a:r>
            <a:r>
              <a:rPr lang="zh-TW" altLang="en-US" sz="3600" b="1" dirty="0" smtClean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堂神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</a:t>
            </a:r>
            <a:r>
              <a:rPr lang="zh-TW" altLang="en-US" sz="3600" b="1" dirty="0" smtClean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呼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召教友們邀請朋友和家人們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通常一年只有一班團體的慕道班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沒有個人慕道班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通常很少慕道友的牧養關懷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將生活困境連結到信仰及祈禱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大多數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一年最多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10-20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人領洗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通常只有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5-10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9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299125"/>
            <a:ext cx="10510683" cy="981035"/>
          </a:xfrm>
        </p:spPr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003300"/>
                </a:solidFill>
              </a:rPr>
              <a:t>II. </a:t>
            </a:r>
            <a:r>
              <a:rPr lang="zh-TW" altLang="en-US" sz="4400" b="1" dirty="0" smtClean="0">
                <a:solidFill>
                  <a:srgbClr val="003300"/>
                </a:solidFill>
              </a:rPr>
              <a:t>直接</a:t>
            </a:r>
            <a:r>
              <a:rPr lang="zh-TW" altLang="en-US" sz="4400" b="1" dirty="0">
                <a:solidFill>
                  <a:srgbClr val="003300"/>
                </a:solidFill>
              </a:rPr>
              <a:t>福傳的不同範本和它們的極限</a:t>
            </a:r>
            <a:endParaRPr lang="en-US" sz="4400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9258" y="1396538"/>
            <a:ext cx="11438313" cy="5253644"/>
          </a:xfrm>
        </p:spPr>
        <p:txBody>
          <a:bodyPr>
            <a:normAutofit fontScale="92500" lnSpcReduction="10000"/>
          </a:bodyPr>
          <a:lstStyle/>
          <a:p>
            <a:pPr marL="1200150" lvl="1" indent="-742950">
              <a:buFont typeface="+mj-lt"/>
              <a:buAutoNum type="alphaUcPeriod" startAt="2"/>
            </a:pPr>
            <a:r>
              <a:rPr lang="zh-TW" altLang="en-US" sz="42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全職專業的本地平信徒福傳師</a:t>
            </a:r>
            <a:endParaRPr lang="en-US" sz="42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整年不斷地為慕道班招募非教友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因著慕道友的需要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可開幾個慕道班和很多個人慕道班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花很多時間在慕道友的牧養關懷上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因為慕道友牧養關懷的需求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一位專業的本地平信徒福傳師每週工作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40-50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小時的情況下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一年的上限約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30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人領洗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有一位福傳師得領洗人數高達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57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但是她一週工作高達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80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小時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5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618517"/>
            <a:ext cx="10446953" cy="1596177"/>
          </a:xfrm>
        </p:spPr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003300"/>
                </a:solidFill>
              </a:rPr>
              <a:t>II. </a:t>
            </a:r>
            <a:r>
              <a:rPr lang="zh-TW" altLang="en-US" sz="4400" b="1" dirty="0" smtClean="0">
                <a:solidFill>
                  <a:srgbClr val="003300"/>
                </a:solidFill>
              </a:rPr>
              <a:t>直接</a:t>
            </a:r>
            <a:r>
              <a:rPr lang="zh-TW" altLang="en-US" sz="4400" b="1" dirty="0">
                <a:solidFill>
                  <a:srgbClr val="003300"/>
                </a:solidFill>
              </a:rPr>
              <a:t>福傳的不同範本和它們的極限</a:t>
            </a:r>
            <a:endParaRPr lang="en-US" sz="4400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2262" y="1978430"/>
            <a:ext cx="11388436" cy="4438996"/>
          </a:xfrm>
        </p:spPr>
        <p:txBody>
          <a:bodyPr>
            <a:normAutofit fontScale="85000" lnSpcReduction="20000"/>
          </a:bodyPr>
          <a:lstStyle/>
          <a:p>
            <a:pPr marL="1200150" lvl="1" indent="-742950">
              <a:buFont typeface="+mj-lt"/>
              <a:buAutoNum type="alphaUcPeriod" startAt="3"/>
            </a:pPr>
            <a:r>
              <a:rPr lang="zh-TW" altLang="en-US" sz="42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馬來西亞的天主教堂推廣</a:t>
            </a:r>
            <a:r>
              <a:rPr lang="en-US" sz="42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42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基信團</a:t>
            </a:r>
            <a:r>
              <a:rPr lang="en-US" sz="42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教區全面性地推廣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基信團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做為福傳的前期準備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第一步是堂區聚集教友參加牧靈更新的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基信團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], 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在起初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非常成功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從來都</a:t>
            </a:r>
            <a:r>
              <a:rPr lang="zh-TW" altLang="en-US" sz="3600" b="1" dirty="0" smtClean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沒有轉變成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福傳性質的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基信團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基信團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現在呈現疲憊現象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657350" lvl="2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在台的很多本堂也採用類似的方法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;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先牧靈更新再福傳</a:t>
            </a:r>
            <a:r>
              <a:rPr 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;</a:t>
            </a:r>
            <a:r>
              <a:rPr lang="zh-TW" altLang="en-US" sz="3600" b="1" dirty="0">
                <a:solidFill>
                  <a:srgbClr val="0033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但是常常無法進到福傳的階段</a:t>
            </a:r>
            <a:endParaRPr lang="en-US" sz="3600" b="1" dirty="0">
              <a:solidFill>
                <a:srgbClr val="0033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9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69135"/>
            <a:ext cx="10364451" cy="1596177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b="1" dirty="0" smtClean="0">
                <a:solidFill>
                  <a:srgbClr val="C00000"/>
                </a:solidFill>
              </a:rPr>
              <a:t>III. 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從</a:t>
            </a:r>
            <a:r>
              <a:rPr lang="zh-TW" altLang="en-US" sz="4000" b="1" dirty="0">
                <a:solidFill>
                  <a:srgbClr val="C00000"/>
                </a:solidFill>
              </a:rPr>
              <a:t>理論上看</a:t>
            </a:r>
            <a:r>
              <a:rPr lang="en-US" sz="4000" b="1" dirty="0">
                <a:solidFill>
                  <a:srgbClr val="C00000"/>
                </a:solidFill>
              </a:rPr>
              <a:t>[</a:t>
            </a:r>
            <a:r>
              <a:rPr lang="zh-TW" altLang="en-US" sz="4000" b="1" dirty="0">
                <a:solidFill>
                  <a:srgbClr val="C00000"/>
                </a:solidFill>
              </a:rPr>
              <a:t>福傳細胞團體</a:t>
            </a:r>
            <a:r>
              <a:rPr lang="en-US" sz="4000" b="1" dirty="0">
                <a:solidFill>
                  <a:srgbClr val="C00000"/>
                </a:solidFill>
              </a:rPr>
              <a:t>]</a:t>
            </a:r>
            <a:r>
              <a:rPr lang="zh-TW" altLang="en-US" sz="4000" b="1" dirty="0">
                <a:solidFill>
                  <a:srgbClr val="C00000"/>
                </a:solidFill>
              </a:rPr>
              <a:t>的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優點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1950"/>
            <a:ext cx="10363826" cy="4565723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lphaUcPeriod"/>
            </a:pPr>
            <a:r>
              <a:rPr lang="zh-TW" altLang="en-US" sz="36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理論上的優點</a:t>
            </a:r>
            <a:endParaRPr lang="en-US" sz="36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持續性的招募</a:t>
            </a:r>
            <a:r>
              <a:rPr 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任何時間都可以加入</a:t>
            </a:r>
            <a:r>
              <a:rPr 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福傳細胞團體</a:t>
            </a:r>
            <a:r>
              <a:rPr 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減少招募的壓力</a:t>
            </a:r>
            <a:r>
              <a:rPr 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沒有時間限制</a:t>
            </a:r>
            <a:r>
              <a:rPr 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不直接邀約到慕道班</a:t>
            </a:r>
            <a:r>
              <a:rPr 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但邀約到一個靈修的團體</a:t>
            </a:r>
            <a:endParaRPr lang="en-US" sz="32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非教友比較容易投入</a:t>
            </a:r>
            <a:endParaRPr lang="en-US" sz="32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先逐漸地皈依耶穌與天父</a:t>
            </a:r>
            <a:r>
              <a:rPr 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再進入慕</a:t>
            </a:r>
            <a:r>
              <a:rPr lang="zh-TW" altLang="en-US" sz="3200" b="1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道班</a:t>
            </a:r>
            <a:endParaRPr lang="en-US" sz="3200" b="1" dirty="0">
              <a:solidFill>
                <a:srgbClr val="C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56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4.xml><?xml version="1.0" encoding="utf-8"?>
<a:theme xmlns:a="http://schemas.openxmlformats.org/drawingml/2006/main" name="2_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5.xml><?xml version="1.0" encoding="utf-8"?>
<a:theme xmlns:a="http://schemas.openxmlformats.org/drawingml/2006/main" name="3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6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235</TotalTime>
  <Words>1966</Words>
  <Application>Microsoft Office PowerPoint</Application>
  <PresentationFormat>Widescreen</PresentationFormat>
  <Paragraphs>158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2" baseType="lpstr">
      <vt:lpstr>DFKai-SB</vt:lpstr>
      <vt:lpstr>DFKai-SB</vt:lpstr>
      <vt:lpstr>微軟正黑體</vt:lpstr>
      <vt:lpstr>新細明體</vt:lpstr>
      <vt:lpstr>Arial</vt:lpstr>
      <vt:lpstr>Calibri</vt:lpstr>
      <vt:lpstr>Franklin Gothic Book</vt:lpstr>
      <vt:lpstr>Franklin Gothic Medium</vt:lpstr>
      <vt:lpstr>Times New Roman</vt:lpstr>
      <vt:lpstr>Tw Cen MT</vt:lpstr>
      <vt:lpstr>Wingdings 2</vt:lpstr>
      <vt:lpstr>1_Trek</vt:lpstr>
      <vt:lpstr>2_Trek</vt:lpstr>
      <vt:lpstr>1_Droplet</vt:lpstr>
      <vt:lpstr>2_Droplet</vt:lpstr>
      <vt:lpstr>3_Droplet</vt:lpstr>
      <vt:lpstr>Droplet</vt:lpstr>
      <vt:lpstr>Worksheet</vt:lpstr>
      <vt:lpstr>福傳細胞團體 </vt:lpstr>
      <vt:lpstr>I.簡介</vt:lpstr>
      <vt:lpstr>PowerPoint Presentation</vt:lpstr>
      <vt:lpstr>PowerPoint Presentation</vt:lpstr>
      <vt:lpstr>PowerPoint Presentation</vt:lpstr>
      <vt:lpstr>II. 直接福傳的不同範本和它們的極限</vt:lpstr>
      <vt:lpstr>II. 直接福傳的不同範本和它們的極限</vt:lpstr>
      <vt:lpstr>II. 直接福傳的不同範本和它們的極限</vt:lpstr>
      <vt:lpstr>III. 從理論上看[福傳細胞團體]的優點</vt:lpstr>
      <vt:lpstr>III. 從理論上看[福傳細胞團體]的優點</vt:lpstr>
      <vt:lpstr>III. 從理論上看[福傳細胞團體]的優點</vt:lpstr>
      <vt:lpstr>IV. 啟動[福傳細胞團體]的要素</vt:lpstr>
      <vt:lpstr>V. [福傳細胞團體]教友培訓期的聚會</vt:lpstr>
      <vt:lpstr>VI. 招募非教友參加[福傳細胞團體] 和 轉變為福傳性質的[福傳細胞團體]</vt:lpstr>
      <vt:lpstr>五祝福：BLESS</vt:lpstr>
      <vt:lpstr>福傳代禱網</vt:lpstr>
      <vt:lpstr>PowerPoint Presentation</vt:lpstr>
      <vt:lpstr>PowerPoint Presentation</vt:lpstr>
      <vt:lpstr>VI. 招募非教友參加[福傳細胞團體] 和 轉變為福傳性質的[福傳細胞團體]</vt:lpstr>
      <vt:lpstr>VII. [福傳細胞團體]非教友的福傳期聚會</vt:lpstr>
      <vt:lpstr>休息時間</vt:lpstr>
      <vt:lpstr>VIII. 練習(一)</vt:lpstr>
      <vt:lpstr>練習(二)</vt:lpstr>
      <vt:lpstr>小組討論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福傳細胞團體</dc:title>
  <dc:creator>TungFang Chow</dc:creator>
  <cp:lastModifiedBy>TungFang Chow</cp:lastModifiedBy>
  <cp:revision>30</cp:revision>
  <cp:lastPrinted>2014-07-10T20:29:17Z</cp:lastPrinted>
  <dcterms:created xsi:type="dcterms:W3CDTF">2014-07-07T22:33:32Z</dcterms:created>
  <dcterms:modified xsi:type="dcterms:W3CDTF">2014-07-10T22:27:37Z</dcterms:modified>
</cp:coreProperties>
</file>